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82"/>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A9DB72E-A70D-4BD2-854D-1122C46D81B8}" type="datetimeFigureOut">
              <a:rPr lang="en-US" smtClean="0"/>
              <a:t>10/13/2021</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FAD0D86-2123-4C38-8CEA-F4B299E1BA2D}"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738959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9DB72E-A70D-4BD2-854D-1122C46D81B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D0D86-2123-4C38-8CEA-F4B299E1BA2D}" type="slidenum">
              <a:rPr lang="en-US" smtClean="0"/>
              <a:t>‹#›</a:t>
            </a:fld>
            <a:endParaRPr lang="en-US"/>
          </a:p>
        </p:txBody>
      </p:sp>
    </p:spTree>
    <p:extLst>
      <p:ext uri="{BB962C8B-B14F-4D97-AF65-F5344CB8AC3E}">
        <p14:creationId xmlns:p14="http://schemas.microsoft.com/office/powerpoint/2010/main" val="85928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9DB72E-A70D-4BD2-854D-1122C46D81B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D0D86-2123-4C38-8CEA-F4B299E1BA2D}" type="slidenum">
              <a:rPr lang="en-US" smtClean="0"/>
              <a:t>‹#›</a:t>
            </a:fld>
            <a:endParaRPr lang="en-US"/>
          </a:p>
        </p:txBody>
      </p:sp>
    </p:spTree>
    <p:extLst>
      <p:ext uri="{BB962C8B-B14F-4D97-AF65-F5344CB8AC3E}">
        <p14:creationId xmlns:p14="http://schemas.microsoft.com/office/powerpoint/2010/main" val="154350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9DB72E-A70D-4BD2-854D-1122C46D81B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D0D86-2123-4C38-8CEA-F4B299E1BA2D}" type="slidenum">
              <a:rPr lang="en-US" smtClean="0"/>
              <a:t>‹#›</a:t>
            </a:fld>
            <a:endParaRPr lang="en-US"/>
          </a:p>
        </p:txBody>
      </p:sp>
    </p:spTree>
    <p:extLst>
      <p:ext uri="{BB962C8B-B14F-4D97-AF65-F5344CB8AC3E}">
        <p14:creationId xmlns:p14="http://schemas.microsoft.com/office/powerpoint/2010/main" val="105800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A9DB72E-A70D-4BD2-854D-1122C46D81B8}" type="datetimeFigureOut">
              <a:rPr lang="en-US" smtClean="0"/>
              <a:t>10/13/2021</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FAD0D86-2123-4C38-8CEA-F4B299E1BA2D}"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023763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9DB72E-A70D-4BD2-854D-1122C46D81B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D0D86-2123-4C38-8CEA-F4B299E1BA2D}" type="slidenum">
              <a:rPr lang="en-US" smtClean="0"/>
              <a:t>‹#›</a:t>
            </a:fld>
            <a:endParaRPr lang="en-US"/>
          </a:p>
        </p:txBody>
      </p:sp>
    </p:spTree>
    <p:extLst>
      <p:ext uri="{BB962C8B-B14F-4D97-AF65-F5344CB8AC3E}">
        <p14:creationId xmlns:p14="http://schemas.microsoft.com/office/powerpoint/2010/main" val="412559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9DB72E-A70D-4BD2-854D-1122C46D81B8}"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AD0D86-2123-4C38-8CEA-F4B299E1BA2D}" type="slidenum">
              <a:rPr lang="en-US" smtClean="0"/>
              <a:t>‹#›</a:t>
            </a:fld>
            <a:endParaRPr lang="en-US"/>
          </a:p>
        </p:txBody>
      </p:sp>
    </p:spTree>
    <p:extLst>
      <p:ext uri="{BB962C8B-B14F-4D97-AF65-F5344CB8AC3E}">
        <p14:creationId xmlns:p14="http://schemas.microsoft.com/office/powerpoint/2010/main" val="105190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9DB72E-A70D-4BD2-854D-1122C46D81B8}"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D0D86-2123-4C38-8CEA-F4B299E1BA2D}" type="slidenum">
              <a:rPr lang="en-US" smtClean="0"/>
              <a:t>‹#›</a:t>
            </a:fld>
            <a:endParaRPr lang="en-US"/>
          </a:p>
        </p:txBody>
      </p:sp>
    </p:spTree>
    <p:extLst>
      <p:ext uri="{BB962C8B-B14F-4D97-AF65-F5344CB8AC3E}">
        <p14:creationId xmlns:p14="http://schemas.microsoft.com/office/powerpoint/2010/main" val="3753588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B72E-A70D-4BD2-854D-1122C46D81B8}"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AD0D86-2123-4C38-8CEA-F4B299E1BA2D}" type="slidenum">
              <a:rPr lang="en-US" smtClean="0"/>
              <a:t>‹#›</a:t>
            </a:fld>
            <a:endParaRPr lang="en-US"/>
          </a:p>
        </p:txBody>
      </p:sp>
    </p:spTree>
    <p:extLst>
      <p:ext uri="{BB962C8B-B14F-4D97-AF65-F5344CB8AC3E}">
        <p14:creationId xmlns:p14="http://schemas.microsoft.com/office/powerpoint/2010/main" val="103189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A9DB72E-A70D-4BD2-854D-1122C46D81B8}" type="datetimeFigureOut">
              <a:rPr lang="en-US" smtClean="0"/>
              <a:t>10/13/2021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FAD0D86-2123-4C38-8CEA-F4B299E1BA2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818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A9DB72E-A70D-4BD2-854D-1122C46D81B8}" type="datetimeFigureOut">
              <a:rPr lang="en-US" smtClean="0"/>
              <a:t>10/13/2021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FAD0D86-2123-4C38-8CEA-F4B299E1BA2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2171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A9DB72E-A70D-4BD2-854D-1122C46D81B8}" type="datetimeFigureOut">
              <a:rPr lang="en-US" smtClean="0"/>
              <a:t>10/13/2021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FAD0D86-2123-4C38-8CEA-F4B299E1BA2D}"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52087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alpha val="48000"/>
          </a:srgbClr>
        </a:solidFill>
        <a:effectLst/>
      </p:bgPr>
    </p:bg>
    <p:spTree>
      <p:nvGrpSpPr>
        <p:cNvPr id="1" name=""/>
        <p:cNvGrpSpPr/>
        <p:nvPr/>
      </p:nvGrpSpPr>
      <p:grpSpPr>
        <a:xfrm>
          <a:off x="0" y="0"/>
          <a:ext cx="0" cy="0"/>
          <a:chOff x="0" y="0"/>
          <a:chExt cx="0" cy="0"/>
        </a:xfrm>
      </p:grpSpPr>
      <p:sp>
        <p:nvSpPr>
          <p:cNvPr id="2" name="TextBox 1"/>
          <p:cNvSpPr txBox="1"/>
          <p:nvPr/>
        </p:nvSpPr>
        <p:spPr>
          <a:xfrm>
            <a:off x="2299063" y="966651"/>
            <a:ext cx="8752114" cy="707886"/>
          </a:xfrm>
          <a:prstGeom prst="rect">
            <a:avLst/>
          </a:prstGeom>
          <a:noFill/>
        </p:spPr>
        <p:txBody>
          <a:bodyPr wrap="square" rtlCol="0">
            <a:spAutoFit/>
          </a:bodyPr>
          <a:lstStyle/>
          <a:p>
            <a:r>
              <a:rPr lang="en-US" sz="4000" dirty="0">
                <a:latin typeface="Franklin Gothic Demi" panose="020B0703020102020204" pitchFamily="34" charset="0"/>
              </a:rPr>
              <a:t>Weather Radios could save your life! </a:t>
            </a:r>
          </a:p>
        </p:txBody>
      </p:sp>
      <p:sp>
        <p:nvSpPr>
          <p:cNvPr id="3" name="TextBox 2"/>
          <p:cNvSpPr txBox="1"/>
          <p:nvPr/>
        </p:nvSpPr>
        <p:spPr>
          <a:xfrm>
            <a:off x="2299063" y="1966912"/>
            <a:ext cx="4741817"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Weather radios alert you and your family when severe weather is approaching your area</a:t>
            </a:r>
          </a:p>
          <a:p>
            <a:pPr marL="342900" indent="-342900">
              <a:buFont typeface="Arial" panose="020B0604020202020204" pitchFamily="34" charset="0"/>
              <a:buChar char="•"/>
            </a:pPr>
            <a:r>
              <a:rPr lang="en-US" sz="2400" dirty="0"/>
              <a:t>The radio will emit a loud beeping noise, so it can get your attention from hundreds of feet away</a:t>
            </a:r>
          </a:p>
          <a:p>
            <a:pPr marL="342900" indent="-342900">
              <a:buFont typeface="Arial" panose="020B0604020202020204" pitchFamily="34" charset="0"/>
              <a:buChar char="•"/>
            </a:pPr>
            <a:r>
              <a:rPr lang="en-US" sz="2400" dirty="0"/>
              <a:t>The radio will tell you exactly what severe weather is coming and when it is expected</a:t>
            </a:r>
          </a:p>
          <a:p>
            <a:pPr marL="342900" indent="-342900">
              <a:buFont typeface="Arial" panose="020B0604020202020204" pitchFamily="34" charset="0"/>
              <a:buChar char="•"/>
            </a:pPr>
            <a:r>
              <a:rPr lang="en-US" sz="2400" dirty="0"/>
              <a:t>Cost is around $50, benefit is immeasurable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6672" y="1966912"/>
            <a:ext cx="2162175" cy="20097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671" y="3973055"/>
            <a:ext cx="2162175" cy="21621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8847" y="1966912"/>
            <a:ext cx="2135572" cy="200614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2244" y="3973054"/>
            <a:ext cx="2162175" cy="2162175"/>
          </a:xfrm>
          <a:prstGeom prst="rect">
            <a:avLst/>
          </a:prstGeom>
        </p:spPr>
      </p:pic>
    </p:spTree>
    <p:extLst>
      <p:ext uri="{BB962C8B-B14F-4D97-AF65-F5344CB8AC3E}">
        <p14:creationId xmlns:p14="http://schemas.microsoft.com/office/powerpoint/2010/main" val="962412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7000" b="-7000"/>
          </a:stretch>
        </a:blipFill>
        <a:effectLst/>
      </p:bgPr>
    </p:bg>
    <p:spTree>
      <p:nvGrpSpPr>
        <p:cNvPr id="1" name=""/>
        <p:cNvGrpSpPr/>
        <p:nvPr/>
      </p:nvGrpSpPr>
      <p:grpSpPr>
        <a:xfrm>
          <a:off x="0" y="0"/>
          <a:ext cx="0" cy="0"/>
          <a:chOff x="0" y="0"/>
          <a:chExt cx="0" cy="0"/>
        </a:xfrm>
      </p:grpSpPr>
      <p:sp>
        <p:nvSpPr>
          <p:cNvPr id="2" name="TextBox 1"/>
          <p:cNvSpPr txBox="1"/>
          <p:nvPr/>
        </p:nvSpPr>
        <p:spPr>
          <a:xfrm>
            <a:off x="4180115" y="195943"/>
            <a:ext cx="5969725" cy="707886"/>
          </a:xfrm>
          <a:prstGeom prst="rect">
            <a:avLst/>
          </a:prstGeom>
          <a:noFill/>
        </p:spPr>
        <p:txBody>
          <a:bodyPr wrap="square" rtlCol="0">
            <a:spAutoFit/>
          </a:bodyPr>
          <a:lstStyle/>
          <a:p>
            <a:r>
              <a:rPr lang="en-US" sz="4000" dirty="0">
                <a:latin typeface="Franklin Gothic Demi" panose="020B0703020102020204" pitchFamily="34" charset="0"/>
              </a:rPr>
              <a:t>Flood Safety Tips</a:t>
            </a:r>
          </a:p>
        </p:txBody>
      </p:sp>
      <p:sp>
        <p:nvSpPr>
          <p:cNvPr id="3" name="TextBox 2"/>
          <p:cNvSpPr txBox="1"/>
          <p:nvPr/>
        </p:nvSpPr>
        <p:spPr>
          <a:xfrm>
            <a:off x="1815737" y="1554480"/>
            <a:ext cx="9313817"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Turn around, don’t drown-Avoid walking or driving through flood waters</a:t>
            </a:r>
          </a:p>
          <a:p>
            <a:pPr marL="285750" indent="-285750">
              <a:buFont typeface="Arial" panose="020B0604020202020204" pitchFamily="34" charset="0"/>
              <a:buChar char="•"/>
            </a:pPr>
            <a:r>
              <a:rPr lang="en-US" sz="2400" dirty="0"/>
              <a:t>Consider flood insurance</a:t>
            </a:r>
          </a:p>
          <a:p>
            <a:pPr marL="285750" indent="-285750">
              <a:buFont typeface="Arial" panose="020B0604020202020204" pitchFamily="34" charset="0"/>
              <a:buChar char="•"/>
            </a:pPr>
            <a:r>
              <a:rPr lang="en-US" sz="2400" dirty="0"/>
              <a:t>Just 6 inches of moving water can knock you down, and one foot of moving water can sweep your vehicle away</a:t>
            </a:r>
          </a:p>
          <a:p>
            <a:pPr marL="285750" indent="-285750">
              <a:buFont typeface="Arial" panose="020B0604020202020204" pitchFamily="34" charset="0"/>
              <a:buChar char="•"/>
            </a:pPr>
            <a:r>
              <a:rPr lang="en-US" sz="2400" dirty="0"/>
              <a:t>In the event of a flood, turn on the TV or radio and wait for instructions. If told not to travel, do not. If told to evacuate, do so</a:t>
            </a:r>
          </a:p>
          <a:p>
            <a:pPr marL="285750" indent="-285750">
              <a:buFont typeface="Arial" panose="020B0604020202020204" pitchFamily="34" charset="0"/>
              <a:buChar char="•"/>
            </a:pPr>
            <a:r>
              <a:rPr lang="en-US" sz="2400" dirty="0"/>
              <a:t>Keep important documents in a waterproof container</a:t>
            </a:r>
          </a:p>
          <a:p>
            <a:pPr marL="285750" indent="-285750">
              <a:buFont typeface="Arial" panose="020B0604020202020204" pitchFamily="34" charset="0"/>
              <a:buChar char="•"/>
            </a:pPr>
            <a:r>
              <a:rPr lang="en-US" sz="2400" dirty="0"/>
              <a:t>Have an emergency kit with at least 3 days of supplies on hand in the event of severe flooding</a:t>
            </a:r>
          </a:p>
          <a:p>
            <a:pPr marL="285750" indent="-285750">
              <a:buFont typeface="Arial" panose="020B0604020202020204" pitchFamily="34" charset="0"/>
              <a:buChar char="•"/>
            </a:pPr>
            <a:r>
              <a:rPr lang="en-US" sz="2400" dirty="0"/>
              <a:t>Avoid contact with flood water, as it could be contaminated</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17653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2873828" y="418012"/>
            <a:ext cx="7040879" cy="707886"/>
          </a:xfrm>
          <a:prstGeom prst="rect">
            <a:avLst/>
          </a:prstGeom>
          <a:noFill/>
        </p:spPr>
        <p:txBody>
          <a:bodyPr wrap="square" rtlCol="0">
            <a:spAutoFit/>
          </a:bodyPr>
          <a:lstStyle/>
          <a:p>
            <a:r>
              <a:rPr lang="en-US" sz="4000" dirty="0">
                <a:latin typeface="Franklin Gothic Demi" panose="020B0703020102020204" pitchFamily="34" charset="0"/>
              </a:rPr>
              <a:t>Severe Storms are Dangerous!</a:t>
            </a:r>
          </a:p>
        </p:txBody>
      </p:sp>
      <p:sp>
        <p:nvSpPr>
          <p:cNvPr id="3" name="TextBox 2"/>
          <p:cNvSpPr txBox="1"/>
          <p:nvPr/>
        </p:nvSpPr>
        <p:spPr>
          <a:xfrm>
            <a:off x="1698171" y="1619794"/>
            <a:ext cx="9731829"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Storms can come out of nowhere</a:t>
            </a:r>
          </a:p>
          <a:p>
            <a:pPr marL="285750" indent="-285750">
              <a:buFont typeface="Arial" panose="020B0604020202020204" pitchFamily="34" charset="0"/>
              <a:buChar char="•"/>
            </a:pPr>
            <a:r>
              <a:rPr lang="en-US" sz="2400" dirty="0"/>
              <a:t>Storms cause high winds</a:t>
            </a:r>
          </a:p>
          <a:p>
            <a:pPr marL="285750" indent="-285750">
              <a:buFont typeface="Arial" panose="020B0604020202020204" pitchFamily="34" charset="0"/>
              <a:buChar char="•"/>
            </a:pPr>
            <a:r>
              <a:rPr lang="en-US" sz="2400" dirty="0"/>
              <a:t>If sheltering at home, stay away from windows and skylights that could be broken</a:t>
            </a:r>
          </a:p>
          <a:p>
            <a:pPr marL="285750" indent="-285750">
              <a:buFont typeface="Arial" panose="020B0604020202020204" pitchFamily="34" charset="0"/>
              <a:buChar char="•"/>
            </a:pPr>
            <a:r>
              <a:rPr lang="en-US" sz="2400" dirty="0"/>
              <a:t>If a storm warning is issued, bring inside or securely tie down outdoor items that could be blown away or turn into projectiles</a:t>
            </a:r>
          </a:p>
          <a:p>
            <a:pPr marL="285750" indent="-285750">
              <a:buFont typeface="Arial" panose="020B0604020202020204" pitchFamily="34" charset="0"/>
              <a:buChar char="•"/>
            </a:pPr>
            <a:r>
              <a:rPr lang="en-US" sz="2400" dirty="0"/>
              <a:t>Keep trees and bushes trimmed to make them more wind resistant</a:t>
            </a:r>
          </a:p>
          <a:p>
            <a:pPr marL="285750" indent="-285750">
              <a:buFont typeface="Arial" panose="020B0604020202020204" pitchFamily="34" charset="0"/>
              <a:buChar char="•"/>
            </a:pPr>
            <a:r>
              <a:rPr lang="en-US" sz="2400" dirty="0"/>
              <a:t>Keep the radio or TV on to receive updates about hail, flooding, or high winds</a:t>
            </a:r>
          </a:p>
          <a:p>
            <a:pPr marL="285750" indent="-285750">
              <a:buFont typeface="Arial" panose="020B0604020202020204" pitchFamily="34" charset="0"/>
              <a:buChar char="•"/>
            </a:pPr>
            <a:r>
              <a:rPr lang="en-US" sz="2400" dirty="0"/>
              <a:t>Unplug appliances and other electrical items, such as computers and televisions, to prevent damage from surges caused by lightning strikes. Alternately, plug them into a surge protector</a:t>
            </a:r>
          </a:p>
        </p:txBody>
      </p:sp>
    </p:spTree>
    <p:extLst>
      <p:ext uri="{BB962C8B-B14F-4D97-AF65-F5344CB8AC3E}">
        <p14:creationId xmlns:p14="http://schemas.microsoft.com/office/powerpoint/2010/main" val="399332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70473" y="337624"/>
            <a:ext cx="6260123" cy="707886"/>
          </a:xfrm>
          <a:prstGeom prst="rect">
            <a:avLst/>
          </a:prstGeom>
          <a:noFill/>
        </p:spPr>
        <p:txBody>
          <a:bodyPr wrap="square" rtlCol="0">
            <a:spAutoFit/>
          </a:bodyPr>
          <a:lstStyle/>
          <a:p>
            <a:r>
              <a:rPr lang="en-US" sz="4000" dirty="0">
                <a:latin typeface="Franklin Gothic Demi" panose="020B0703020102020204" pitchFamily="34" charset="0"/>
              </a:rPr>
              <a:t>Tornado Tips</a:t>
            </a:r>
          </a:p>
        </p:txBody>
      </p:sp>
      <p:sp>
        <p:nvSpPr>
          <p:cNvPr id="5" name="TextBox 4"/>
          <p:cNvSpPr txBox="1"/>
          <p:nvPr/>
        </p:nvSpPr>
        <p:spPr>
          <a:xfrm>
            <a:off x="1669030" y="1175657"/>
            <a:ext cx="9261566"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Identify a safe place in your home where your family and pets can gather during a tornado: basement, storm cellar, interior room on the lowest floor away from windows</a:t>
            </a:r>
          </a:p>
          <a:p>
            <a:pPr marL="285750" indent="-285750">
              <a:buFont typeface="Arial" panose="020B0604020202020204" pitchFamily="34" charset="0"/>
              <a:buChar char="•"/>
            </a:pPr>
            <a:r>
              <a:rPr lang="en-US" sz="2400" dirty="0"/>
              <a:t>In a mobile home, choose a safe place in a nearby sturdy building. No mobile home is ever considered safe in a tornado</a:t>
            </a:r>
          </a:p>
          <a:p>
            <a:pPr marL="285750" indent="-285750">
              <a:buFont typeface="Arial" panose="020B0604020202020204" pitchFamily="34" charset="0"/>
              <a:buChar char="•"/>
            </a:pPr>
            <a:r>
              <a:rPr lang="en-US" sz="2400" dirty="0"/>
              <a:t>If you are outside or in your car and cannot quickly get to ANY shelter, find the lowest point and shelter there. If in your car, park, keep your seatbelt on, put your head down, and cover yourself with a blanket</a:t>
            </a:r>
          </a:p>
          <a:p>
            <a:pPr marL="285750" indent="-285750">
              <a:buFont typeface="Arial" panose="020B0604020202020204" pitchFamily="34" charset="0"/>
              <a:buChar char="•"/>
            </a:pPr>
            <a:r>
              <a:rPr lang="en-US" sz="2400" dirty="0"/>
              <a:t>A tornado watch means a tornado is possible. A tornado warning means a tornado is already occurring or will occur soon</a:t>
            </a:r>
          </a:p>
          <a:p>
            <a:pPr marL="285750" indent="-285750">
              <a:buFont typeface="Arial" panose="020B0604020202020204" pitchFamily="34" charset="0"/>
              <a:buChar char="•"/>
            </a:pPr>
            <a:r>
              <a:rPr lang="en-US" sz="2400" dirty="0"/>
              <a:t>If you have children, make sure they know where to go in the event of a tornado</a:t>
            </a:r>
          </a:p>
        </p:txBody>
      </p:sp>
    </p:spTree>
    <p:extLst>
      <p:ext uri="{BB962C8B-B14F-4D97-AF65-F5344CB8AC3E}">
        <p14:creationId xmlns:p14="http://schemas.microsoft.com/office/powerpoint/2010/main" val="2000165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1828800" y="391885"/>
            <a:ext cx="9678572" cy="707886"/>
          </a:xfrm>
          <a:prstGeom prst="rect">
            <a:avLst/>
          </a:prstGeom>
          <a:noFill/>
        </p:spPr>
        <p:txBody>
          <a:bodyPr wrap="square" rtlCol="0">
            <a:spAutoFit/>
          </a:bodyPr>
          <a:lstStyle/>
          <a:p>
            <a:r>
              <a:rPr lang="en-US" sz="4000" dirty="0">
                <a:latin typeface="Franklin Gothic Demi" panose="020B0703020102020204" pitchFamily="34" charset="0"/>
              </a:rPr>
              <a:t>4</a:t>
            </a:r>
            <a:r>
              <a:rPr lang="en-US" sz="4000" baseline="30000" dirty="0">
                <a:latin typeface="Franklin Gothic Demi" panose="020B0703020102020204" pitchFamily="34" charset="0"/>
              </a:rPr>
              <a:t>th</a:t>
            </a:r>
            <a:r>
              <a:rPr lang="en-US" sz="4000" dirty="0">
                <a:latin typeface="Franklin Gothic Demi" panose="020B0703020102020204" pitchFamily="34" charset="0"/>
              </a:rPr>
              <a:t> of July is fun, but fireworks are no joke!</a:t>
            </a:r>
          </a:p>
        </p:txBody>
      </p:sp>
      <p:sp>
        <p:nvSpPr>
          <p:cNvPr id="4" name="TextBox 3"/>
          <p:cNvSpPr txBox="1"/>
          <p:nvPr/>
        </p:nvSpPr>
        <p:spPr>
          <a:xfrm>
            <a:off x="2050869" y="1358537"/>
            <a:ext cx="9222377"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Sparklers burn at 2000 degrees (hot enough to melt metal)! Little ones should never be left unsupervised with them, and they should always be used with caution</a:t>
            </a:r>
          </a:p>
          <a:p>
            <a:pPr marL="285750" indent="-285750">
              <a:buFont typeface="Arial" panose="020B0604020202020204" pitchFamily="34" charset="0"/>
              <a:buChar char="•"/>
            </a:pPr>
            <a:r>
              <a:rPr lang="en-US" sz="2400" dirty="0"/>
              <a:t>NEVER give fireworks to children. ONLY A RESPONSIBLE ADULT should light them</a:t>
            </a:r>
          </a:p>
          <a:p>
            <a:pPr marL="285750" indent="-285750">
              <a:buFont typeface="Arial" panose="020B0604020202020204" pitchFamily="34" charset="0"/>
              <a:buChar char="•"/>
            </a:pPr>
            <a:r>
              <a:rPr lang="en-US" sz="2400" dirty="0"/>
              <a:t>Wet down fireworks before disposing of them</a:t>
            </a:r>
          </a:p>
          <a:p>
            <a:pPr marL="285750" indent="-285750">
              <a:buFont typeface="Arial" panose="020B0604020202020204" pitchFamily="34" charset="0"/>
              <a:buChar char="•"/>
            </a:pPr>
            <a:r>
              <a:rPr lang="en-US" sz="2400" dirty="0"/>
              <a:t>Alcohol and fireworks are a bad mix. NEVER let an intoxicated person handle fireworks</a:t>
            </a:r>
          </a:p>
          <a:p>
            <a:pPr marL="285750" indent="-285750">
              <a:buFont typeface="Arial" panose="020B0604020202020204" pitchFamily="34" charset="0"/>
              <a:buChar char="•"/>
            </a:pPr>
            <a:r>
              <a:rPr lang="en-US" sz="2400" dirty="0">
                <a:latin typeface="roboto"/>
              </a:rPr>
              <a:t>Each year, fireworks cause on average 1,300 structure fires, 300 vehicle fires and nearly 17,000 other fires resulting in thousands of injuries</a:t>
            </a:r>
          </a:p>
          <a:p>
            <a:pPr marL="285750" indent="-285750">
              <a:buFont typeface="Arial" panose="020B0604020202020204" pitchFamily="34" charset="0"/>
              <a:buChar char="•"/>
            </a:pPr>
            <a:r>
              <a:rPr lang="en-US" sz="2400" dirty="0">
                <a:latin typeface="roboto"/>
              </a:rPr>
              <a:t>NEVER allow bottle rocket wars. They cause thousands of injuries, most resulting in permanent blindness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67547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00"/>
            </a:gs>
            <a:gs pos="67000">
              <a:schemeClr val="accent1">
                <a:lumMod val="45000"/>
                <a:lumOff val="55000"/>
              </a:schemeClr>
            </a:gs>
            <a:gs pos="87000">
              <a:schemeClr val="accent1">
                <a:lumMod val="45000"/>
                <a:lumOff val="55000"/>
              </a:schemeClr>
            </a:gs>
            <a:gs pos="100000">
              <a:schemeClr val="accent1">
                <a:lumMod val="30000"/>
                <a:lumOff val="70000"/>
              </a:schemeClr>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4271554" y="209006"/>
            <a:ext cx="6910252" cy="707886"/>
          </a:xfrm>
          <a:prstGeom prst="rect">
            <a:avLst/>
          </a:prstGeom>
          <a:noFill/>
        </p:spPr>
        <p:txBody>
          <a:bodyPr wrap="square" rtlCol="0">
            <a:spAutoFit/>
          </a:bodyPr>
          <a:lstStyle/>
          <a:p>
            <a:r>
              <a:rPr lang="en-US" sz="4000" dirty="0">
                <a:latin typeface="Franklin Gothic Demi" panose="020B0703020102020204" pitchFamily="34" charset="0"/>
              </a:rPr>
              <a:t>Burning Safely</a:t>
            </a:r>
          </a:p>
        </p:txBody>
      </p:sp>
      <p:sp>
        <p:nvSpPr>
          <p:cNvPr id="3" name="TextBox 2"/>
          <p:cNvSpPr txBox="1"/>
          <p:nvPr/>
        </p:nvSpPr>
        <p:spPr>
          <a:xfrm>
            <a:off x="1789611" y="1162594"/>
            <a:ext cx="9575075"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Never burn if a burn ban has been issued! First violation of a burn ban is a class B misdemeanor: up to 30 days in jail and a $1,500 fine</a:t>
            </a:r>
          </a:p>
          <a:p>
            <a:pPr marL="285750" indent="-285750">
              <a:buFont typeface="Arial" panose="020B0604020202020204" pitchFamily="34" charset="0"/>
              <a:buChar char="•"/>
            </a:pPr>
            <a:r>
              <a:rPr lang="en-US" sz="2400" dirty="0"/>
              <a:t>Never leave a fire unattended, and never leave the fire before it is totally extinguished</a:t>
            </a:r>
          </a:p>
          <a:p>
            <a:pPr marL="285750" indent="-285750">
              <a:buFont typeface="Arial" panose="020B0604020202020204" pitchFamily="34" charset="0"/>
              <a:buChar char="•"/>
            </a:pPr>
            <a:r>
              <a:rPr lang="en-US" sz="2400" dirty="0"/>
              <a:t>Avoid burning on windy days. Any embers that escape could cause a disaster</a:t>
            </a:r>
          </a:p>
          <a:p>
            <a:pPr marL="285750" indent="-285750">
              <a:buFont typeface="Arial" panose="020B0604020202020204" pitchFamily="34" charset="0"/>
              <a:buChar char="•"/>
            </a:pPr>
            <a:r>
              <a:rPr lang="en-US" sz="2400" dirty="0"/>
              <a:t>Restrict burning to early morning and late evening hours when typically winds are lower and humidity is higher</a:t>
            </a:r>
          </a:p>
          <a:p>
            <a:pPr marL="285750" indent="-285750">
              <a:buFont typeface="Arial" panose="020B0604020202020204" pitchFamily="34" charset="0"/>
              <a:buChar char="•"/>
            </a:pPr>
            <a:r>
              <a:rPr lang="en-US" sz="2400" dirty="0"/>
              <a:t>Keep children away from fires</a:t>
            </a:r>
          </a:p>
          <a:p>
            <a:pPr marL="285750" indent="-285750">
              <a:buFont typeface="Arial" panose="020B0604020202020204" pitchFamily="34" charset="0"/>
              <a:buChar char="•"/>
            </a:pPr>
            <a:r>
              <a:rPr lang="en-US" sz="2400" dirty="0"/>
              <a:t>Keep fires at least 75 feet from all buildings</a:t>
            </a:r>
          </a:p>
          <a:p>
            <a:pPr marL="285750" indent="-285750">
              <a:buFont typeface="Arial" panose="020B0604020202020204" pitchFamily="34" charset="0"/>
              <a:buChar char="•"/>
            </a:pPr>
            <a:r>
              <a:rPr lang="en-US" sz="2400" dirty="0"/>
              <a:t>Call the fire department at the first sign of a fire getting out of control. Delays cause disasters!</a:t>
            </a:r>
          </a:p>
        </p:txBody>
      </p:sp>
    </p:spTree>
    <p:extLst>
      <p:ext uri="{BB962C8B-B14F-4D97-AF65-F5344CB8AC3E}">
        <p14:creationId xmlns:p14="http://schemas.microsoft.com/office/powerpoint/2010/main" val="296138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Heavy" panose="020B0903020102020204" pitchFamily="34" charset="0"/>
              </a:rPr>
              <a:t>Emergency Kits</a:t>
            </a:r>
          </a:p>
        </p:txBody>
      </p:sp>
      <p:sp>
        <p:nvSpPr>
          <p:cNvPr id="4" name="Text Placeholder 3"/>
          <p:cNvSpPr>
            <a:spLocks noGrp="1"/>
          </p:cNvSpPr>
          <p:nvPr>
            <p:ph type="body" sz="half" idx="2"/>
          </p:nvPr>
        </p:nvSpPr>
        <p:spPr/>
        <p:txBody>
          <a:bodyPr>
            <a:normAutofit fontScale="92500" lnSpcReduction="10000"/>
          </a:bodyPr>
          <a:lstStyle/>
          <a:p>
            <a:pPr marL="342900" indent="-342900">
              <a:buFont typeface="Arial" panose="020B0604020202020204" pitchFamily="34" charset="0"/>
              <a:buChar char="•"/>
            </a:pPr>
            <a:r>
              <a:rPr lang="en-US" sz="2000" dirty="0"/>
              <a:t>Emergency kits help you survive a disaster, like a tornado</a:t>
            </a:r>
          </a:p>
          <a:p>
            <a:pPr marL="342900" indent="-342900">
              <a:buFont typeface="Arial" panose="020B0604020202020204" pitchFamily="34" charset="0"/>
              <a:buChar char="•"/>
            </a:pPr>
            <a:r>
              <a:rPr lang="en-US" sz="2000" dirty="0"/>
              <a:t>They should contain a supply of any prescription medicines you take</a:t>
            </a:r>
          </a:p>
          <a:p>
            <a:pPr marL="342900" indent="-342900">
              <a:buFont typeface="Arial" panose="020B0604020202020204" pitchFamily="34" charset="0"/>
              <a:buChar char="•"/>
            </a:pPr>
            <a:r>
              <a:rPr lang="en-US" sz="2000" dirty="0"/>
              <a:t>All kits should contain at a minimum water, food, a radio, flashlight, and a first aid kit</a:t>
            </a:r>
          </a:p>
        </p:txBody>
      </p:sp>
      <p:pic>
        <p:nvPicPr>
          <p:cNvPr id="26" name="Picture Placeholder 25"/>
          <p:cNvPicPr>
            <a:picLocks noGrp="1" noChangeAspect="1"/>
          </p:cNvPicPr>
          <p:nvPr>
            <p:ph type="pic" idx="1"/>
          </p:nvPr>
        </p:nvPicPr>
        <p:blipFill>
          <a:blip r:embed="rId2">
            <a:extLst>
              <a:ext uri="{28A0092B-C50C-407E-A947-70E740481C1C}">
                <a14:useLocalDpi xmlns:a14="http://schemas.microsoft.com/office/drawing/2010/main" val="0"/>
              </a:ext>
            </a:extLst>
          </a:blip>
          <a:srcRect l="1447" r="1447"/>
          <a:stretch>
            <a:fillRect/>
          </a:stretch>
        </p:blipFill>
        <p:spPr/>
      </p:pic>
    </p:spTree>
    <p:extLst>
      <p:ext uri="{BB962C8B-B14F-4D97-AF65-F5344CB8AC3E}">
        <p14:creationId xmlns:p14="http://schemas.microsoft.com/office/powerpoint/2010/main" val="426211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771334" y="422031"/>
            <a:ext cx="7301133" cy="707886"/>
          </a:xfrm>
          <a:prstGeom prst="rect">
            <a:avLst/>
          </a:prstGeom>
          <a:noFill/>
        </p:spPr>
        <p:txBody>
          <a:bodyPr wrap="square" rtlCol="0">
            <a:spAutoFit/>
          </a:bodyPr>
          <a:lstStyle/>
          <a:p>
            <a:r>
              <a:rPr lang="en-US" sz="4000" dirty="0">
                <a:latin typeface="Franklin Gothic Demi" panose="020B0703020102020204" pitchFamily="34" charset="0"/>
              </a:rPr>
              <a:t>How To Use a Fire Extinguisher</a:t>
            </a:r>
          </a:p>
        </p:txBody>
      </p:sp>
      <p:sp>
        <p:nvSpPr>
          <p:cNvPr id="3" name="TextBox 2"/>
          <p:cNvSpPr txBox="1"/>
          <p:nvPr/>
        </p:nvSpPr>
        <p:spPr>
          <a:xfrm>
            <a:off x="1519311" y="1378633"/>
            <a:ext cx="9861452"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Step 1: </a:t>
            </a:r>
            <a:r>
              <a:rPr lang="en-US" sz="2400" dirty="0">
                <a:latin typeface="Franklin Gothic Heavy" panose="020B0903020102020204" pitchFamily="34" charset="0"/>
              </a:rPr>
              <a:t>Pull the pin</a:t>
            </a:r>
            <a:r>
              <a:rPr lang="en-US" sz="2400" dirty="0"/>
              <a:t>. Every fire extinguisher has a pin inserted into the handle that prevents the fire extinguisher from being discharged by accident. Grab the ring and pull the pin out from the side of the handle</a:t>
            </a:r>
          </a:p>
          <a:p>
            <a:pPr marL="285750" indent="-285750">
              <a:buFont typeface="Arial" panose="020B0604020202020204" pitchFamily="34" charset="0"/>
              <a:buChar char="•"/>
            </a:pPr>
            <a:r>
              <a:rPr lang="en-US" sz="2400" dirty="0"/>
              <a:t>Step 2: </a:t>
            </a:r>
            <a:r>
              <a:rPr lang="en-US" sz="2400" dirty="0">
                <a:latin typeface="Franklin Gothic Heavy" panose="020B0903020102020204" pitchFamily="34" charset="0"/>
              </a:rPr>
              <a:t>Aim the hose at the base of the fire</a:t>
            </a:r>
            <a:r>
              <a:rPr lang="en-US" sz="2400" dirty="0"/>
              <a:t>. Hold the lower handle lever (the carrying handle) with one hand and grab the hose or nozzle with the other hand. Point the hose directly at the base of the fire, because you have to put out the fuel that’s burning</a:t>
            </a:r>
          </a:p>
          <a:p>
            <a:pPr marL="285750" indent="-285750">
              <a:buFont typeface="Arial" panose="020B0604020202020204" pitchFamily="34" charset="0"/>
              <a:buChar char="•"/>
            </a:pPr>
            <a:r>
              <a:rPr lang="en-US" sz="2400" dirty="0"/>
              <a:t>Step 3: </a:t>
            </a:r>
            <a:r>
              <a:rPr lang="en-US" sz="2400" dirty="0">
                <a:latin typeface="Franklin Gothic Heavy" panose="020B0903020102020204" pitchFamily="34" charset="0"/>
              </a:rPr>
              <a:t>Squeeze the lever</a:t>
            </a:r>
            <a:r>
              <a:rPr lang="en-US" sz="2400" dirty="0"/>
              <a:t>. To release the extinguishing agent, squeeze the two levers together with one hand while you aim the hose at the base of the fire with the other. Apply slow and even pressure when you squeeze the levers</a:t>
            </a:r>
          </a:p>
          <a:p>
            <a:pPr marL="285750" indent="-285750">
              <a:buFont typeface="Arial" panose="020B0604020202020204" pitchFamily="34" charset="0"/>
              <a:buChar char="•"/>
            </a:pPr>
            <a:r>
              <a:rPr lang="en-US" sz="2400" dirty="0"/>
              <a:t>Step 4: </a:t>
            </a:r>
            <a:r>
              <a:rPr lang="en-US" sz="2400" dirty="0">
                <a:latin typeface="Franklin Gothic Heavy" panose="020B0903020102020204" pitchFamily="34" charset="0"/>
              </a:rPr>
              <a:t>Sweep the hose from side to side</a:t>
            </a:r>
            <a:r>
              <a:rPr lang="en-US" sz="2400" dirty="0"/>
              <a:t>. To extinguish all the fuel, slowly sweep the hose back and forth over the base of the fire as you discharge the extinguisher</a:t>
            </a:r>
          </a:p>
        </p:txBody>
      </p:sp>
    </p:spTree>
    <p:extLst>
      <p:ext uri="{BB962C8B-B14F-4D97-AF65-F5344CB8AC3E}">
        <p14:creationId xmlns:p14="http://schemas.microsoft.com/office/powerpoint/2010/main" val="407937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6000" b="-16000"/>
          </a:stretch>
        </a:blipFill>
        <a:effectLst/>
      </p:bgPr>
    </p:bg>
    <p:spTree>
      <p:nvGrpSpPr>
        <p:cNvPr id="1" name=""/>
        <p:cNvGrpSpPr/>
        <p:nvPr/>
      </p:nvGrpSpPr>
      <p:grpSpPr>
        <a:xfrm>
          <a:off x="0" y="0"/>
          <a:ext cx="0" cy="0"/>
          <a:chOff x="0" y="0"/>
          <a:chExt cx="0" cy="0"/>
        </a:xfrm>
      </p:grpSpPr>
      <p:sp>
        <p:nvSpPr>
          <p:cNvPr id="2" name="TextBox 1"/>
          <p:cNvSpPr txBox="1"/>
          <p:nvPr/>
        </p:nvSpPr>
        <p:spPr>
          <a:xfrm>
            <a:off x="3984172" y="339635"/>
            <a:ext cx="4728754" cy="707886"/>
          </a:xfrm>
          <a:prstGeom prst="rect">
            <a:avLst/>
          </a:prstGeom>
          <a:noFill/>
        </p:spPr>
        <p:txBody>
          <a:bodyPr wrap="square" rtlCol="0">
            <a:spAutoFit/>
          </a:bodyPr>
          <a:lstStyle/>
          <a:p>
            <a:r>
              <a:rPr lang="en-US" sz="4000" dirty="0">
                <a:latin typeface="Franklin Gothic Demi" panose="020B0703020102020204" pitchFamily="34" charset="0"/>
              </a:rPr>
              <a:t>Harvest Safety Tips</a:t>
            </a:r>
          </a:p>
        </p:txBody>
      </p:sp>
      <p:sp>
        <p:nvSpPr>
          <p:cNvPr id="3" name="TextBox 2"/>
          <p:cNvSpPr txBox="1"/>
          <p:nvPr/>
        </p:nvSpPr>
        <p:spPr>
          <a:xfrm>
            <a:off x="1841863" y="1162594"/>
            <a:ext cx="903949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Never let children play around equipment and tools</a:t>
            </a:r>
          </a:p>
          <a:p>
            <a:pPr marL="285750" indent="-285750">
              <a:buFont typeface="Arial" panose="020B0604020202020204" pitchFamily="34" charset="0"/>
              <a:buChar char="•"/>
            </a:pPr>
            <a:r>
              <a:rPr lang="en-US" sz="2400" dirty="0"/>
              <a:t>Never stand on grain in a bin</a:t>
            </a:r>
          </a:p>
          <a:p>
            <a:pPr marL="285750" indent="-285750">
              <a:buFont typeface="Arial" panose="020B0604020202020204" pitchFamily="34" charset="0"/>
              <a:buChar char="•"/>
            </a:pPr>
            <a:r>
              <a:rPr lang="en-US" sz="2400" dirty="0"/>
              <a:t>Be careful when lifting. Back injuries are painful and can be hard to heal</a:t>
            </a:r>
          </a:p>
          <a:p>
            <a:pPr marL="285750" indent="-285750">
              <a:buFont typeface="Arial" panose="020B0604020202020204" pitchFamily="34" charset="0"/>
              <a:buChar char="•"/>
            </a:pPr>
            <a:r>
              <a:rPr lang="en-US" sz="2400" dirty="0"/>
              <a:t>Carry a cell phone at all times. If an emergency happens to you or a worker, you must be able to call for help. If you are at home and others are in the field, keep a phone with you in case one of them has an emergency</a:t>
            </a:r>
          </a:p>
          <a:p>
            <a:pPr marL="285750" indent="-285750">
              <a:buFont typeface="Arial" panose="020B0604020202020204" pitchFamily="34" charset="0"/>
              <a:buChar char="•"/>
            </a:pPr>
            <a:r>
              <a:rPr lang="en-US" sz="2400" dirty="0"/>
              <a:t>Keep your PTO properly shielded</a:t>
            </a:r>
          </a:p>
          <a:p>
            <a:pPr marL="285750" indent="-285750">
              <a:buFont typeface="Arial" panose="020B0604020202020204" pitchFamily="34" charset="0"/>
              <a:buChar char="•"/>
            </a:pPr>
            <a:r>
              <a:rPr lang="en-US" sz="2400" dirty="0"/>
              <a:t>Tractor rollovers are fatal. Have a Rollover Protection System, and use it. Rollovers can cost $1,000,000, as well as kill or disable</a:t>
            </a:r>
          </a:p>
        </p:txBody>
      </p:sp>
    </p:spTree>
    <p:extLst>
      <p:ext uri="{BB962C8B-B14F-4D97-AF65-F5344CB8AC3E}">
        <p14:creationId xmlns:p14="http://schemas.microsoft.com/office/powerpoint/2010/main" val="473111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796835" y="378823"/>
            <a:ext cx="10998926" cy="1323439"/>
          </a:xfrm>
          <a:prstGeom prst="rect">
            <a:avLst/>
          </a:prstGeom>
          <a:noFill/>
        </p:spPr>
        <p:txBody>
          <a:bodyPr wrap="square" rtlCol="0">
            <a:spAutoFit/>
          </a:bodyPr>
          <a:lstStyle/>
          <a:p>
            <a:pPr algn="ctr"/>
            <a:r>
              <a:rPr lang="en-US" sz="4000" dirty="0">
                <a:latin typeface="Franklin Gothic Heavy" panose="020B0903020102020204" pitchFamily="34" charset="0"/>
              </a:rPr>
              <a:t>If You Have a Pet, be Careful During the Holidays</a:t>
            </a:r>
          </a:p>
        </p:txBody>
      </p:sp>
      <p:sp>
        <p:nvSpPr>
          <p:cNvPr id="3" name="TextBox 2"/>
          <p:cNvSpPr txBox="1"/>
          <p:nvPr/>
        </p:nvSpPr>
        <p:spPr>
          <a:xfrm>
            <a:off x="1606731" y="2076994"/>
            <a:ext cx="9927772"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Poinsettias, holly, and mistletoe can send pets to the vet if they are eaten</a:t>
            </a:r>
          </a:p>
          <a:p>
            <a:pPr marL="285750" indent="-285750">
              <a:buFont typeface="Arial" panose="020B0604020202020204" pitchFamily="34" charset="0"/>
              <a:buChar char="•"/>
            </a:pPr>
            <a:r>
              <a:rPr lang="en-US" sz="2400" dirty="0"/>
              <a:t>Lilies, often found in holiday bouquets, are toxic to cats. Eating a leaf or two can cause kidney failure</a:t>
            </a:r>
          </a:p>
          <a:p>
            <a:pPr marL="285750" indent="-285750">
              <a:buFont typeface="Arial" panose="020B0604020202020204" pitchFamily="34" charset="0"/>
              <a:buChar char="•"/>
            </a:pPr>
            <a:r>
              <a:rPr lang="en-US" sz="2400" dirty="0"/>
              <a:t>Skip tinsel if you have a cat. It looks like a toy to them, but if they eat it, it can severely injure their intestines</a:t>
            </a:r>
          </a:p>
          <a:p>
            <a:pPr marL="285750" indent="-285750">
              <a:buFont typeface="Arial" panose="020B0604020202020204" pitchFamily="34" charset="0"/>
              <a:buChar char="•"/>
            </a:pPr>
            <a:r>
              <a:rPr lang="en-US" sz="2400" dirty="0"/>
              <a:t>Keep anything containing alcohol away from pets. A little bit can kill them</a:t>
            </a:r>
          </a:p>
          <a:p>
            <a:pPr marL="285750" indent="-285750">
              <a:buFont typeface="Arial" panose="020B0604020202020204" pitchFamily="34" charset="0"/>
              <a:buChar char="•"/>
            </a:pPr>
            <a:r>
              <a:rPr lang="en-US" sz="2400" dirty="0"/>
              <a:t>Don’t share holiday treats with pets. Chocolate and Xylitol (an artificial sweetener) can kill, and fatty meat scraps can cause digestive problems</a:t>
            </a:r>
          </a:p>
          <a:p>
            <a:pPr marL="285750" indent="-285750">
              <a:buFont typeface="Arial" panose="020B0604020202020204" pitchFamily="34" charset="0"/>
              <a:buChar char="•"/>
            </a:pPr>
            <a:r>
              <a:rPr lang="en-US" sz="2400" dirty="0"/>
              <a:t>Heated liquid potpourris can tempt pets to taste them, and cause severe burns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975623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135086" y="378823"/>
            <a:ext cx="6361611" cy="718457"/>
          </a:xfrm>
          <a:prstGeom prst="rect">
            <a:avLst/>
          </a:prstGeom>
          <a:noFill/>
        </p:spPr>
        <p:txBody>
          <a:bodyPr wrap="square" rtlCol="0">
            <a:spAutoFit/>
          </a:bodyPr>
          <a:lstStyle/>
          <a:p>
            <a:r>
              <a:rPr lang="en-US" sz="4000" dirty="0">
                <a:latin typeface="Franklin Gothic Demi" panose="020B0703020102020204" pitchFamily="34" charset="0"/>
              </a:rPr>
              <a:t>Severe Winter Weather Tips</a:t>
            </a:r>
          </a:p>
        </p:txBody>
      </p:sp>
      <p:sp>
        <p:nvSpPr>
          <p:cNvPr id="4" name="TextBox 3"/>
          <p:cNvSpPr txBox="1"/>
          <p:nvPr/>
        </p:nvSpPr>
        <p:spPr>
          <a:xfrm>
            <a:off x="1737359" y="1332412"/>
            <a:ext cx="9157063"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Check car tires regularly, ensure they have adequate tread for poor road conditions</a:t>
            </a:r>
          </a:p>
          <a:p>
            <a:pPr marL="285750" indent="-285750">
              <a:buFont typeface="Arial" panose="020B0604020202020204" pitchFamily="34" charset="0"/>
              <a:buChar char="•"/>
            </a:pPr>
            <a:r>
              <a:rPr lang="en-US" sz="2400" dirty="0"/>
              <a:t>Keep extra warm clothing, food, and water in your car in case of an emergency, accident, or vehicle failure</a:t>
            </a:r>
          </a:p>
          <a:p>
            <a:pPr marL="285750" indent="-285750">
              <a:buFont typeface="Arial" panose="020B0604020202020204" pitchFamily="34" charset="0"/>
              <a:buChar char="•"/>
            </a:pPr>
            <a:r>
              <a:rPr lang="en-US" sz="2400" dirty="0"/>
              <a:t>Learn how to protect your pipes from freezing</a:t>
            </a:r>
          </a:p>
          <a:p>
            <a:pPr marL="285750" indent="-285750">
              <a:buFont typeface="Arial" panose="020B0604020202020204" pitchFamily="34" charset="0"/>
              <a:buChar char="•"/>
            </a:pPr>
            <a:r>
              <a:rPr lang="en-US" sz="2400" dirty="0"/>
              <a:t>Kerosene heaters can be dangerous. Explore other heating options</a:t>
            </a:r>
          </a:p>
          <a:p>
            <a:pPr marL="285750" indent="-285750">
              <a:buFont typeface="Arial" panose="020B0604020202020204" pitchFamily="34" charset="0"/>
              <a:buChar char="•"/>
            </a:pPr>
            <a:r>
              <a:rPr lang="en-US" sz="2400" dirty="0"/>
              <a:t>Keep a stock of nonperishable food and water in the event of a power loss or being unable to leave because of blizzard conditions</a:t>
            </a:r>
          </a:p>
          <a:p>
            <a:pPr marL="285750" indent="-285750">
              <a:buFont typeface="Arial" panose="020B0604020202020204" pitchFamily="34" charset="0"/>
              <a:buChar char="•"/>
            </a:pPr>
            <a:r>
              <a:rPr lang="en-US" sz="2400" dirty="0"/>
              <a:t>Keep a backup heating source, such as an electric space heater, in the event of a loss of your primary heating source</a:t>
            </a:r>
          </a:p>
          <a:p>
            <a:pPr marL="285750" indent="-285750">
              <a:buFont typeface="Arial" panose="020B0604020202020204" pitchFamily="34" charset="0"/>
              <a:buChar char="•"/>
            </a:pPr>
            <a:r>
              <a:rPr lang="en-US" sz="2400" dirty="0"/>
              <a:t>Know your options for evacuation in the event of a loss of all power and heating sources</a:t>
            </a:r>
          </a:p>
        </p:txBody>
      </p:sp>
    </p:spTree>
    <p:extLst>
      <p:ext uri="{BB962C8B-B14F-4D97-AF65-F5344CB8AC3E}">
        <p14:creationId xmlns:p14="http://schemas.microsoft.com/office/powerpoint/2010/main" val="240096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76549" y="261257"/>
            <a:ext cx="6322422" cy="707886"/>
          </a:xfrm>
          <a:prstGeom prst="rect">
            <a:avLst/>
          </a:prstGeom>
          <a:noFill/>
        </p:spPr>
        <p:txBody>
          <a:bodyPr wrap="square" rtlCol="0">
            <a:spAutoFit/>
          </a:bodyPr>
          <a:lstStyle/>
          <a:p>
            <a:r>
              <a:rPr lang="en-US" sz="4000" dirty="0">
                <a:latin typeface="Franklin Gothic Demi" panose="020B0703020102020204" pitchFamily="34" charset="0"/>
              </a:rPr>
              <a:t>Shovel Your Snow Safely</a:t>
            </a:r>
          </a:p>
        </p:txBody>
      </p:sp>
      <p:sp>
        <p:nvSpPr>
          <p:cNvPr id="3" name="TextBox 2"/>
          <p:cNvSpPr txBox="1"/>
          <p:nvPr/>
        </p:nvSpPr>
        <p:spPr>
          <a:xfrm>
            <a:off x="1920240" y="1201783"/>
            <a:ext cx="5381897" cy="461665"/>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p:txBody>
      </p:sp>
      <p:sp>
        <p:nvSpPr>
          <p:cNvPr id="4" name="TextBox 3"/>
          <p:cNvSpPr txBox="1"/>
          <p:nvPr/>
        </p:nvSpPr>
        <p:spPr>
          <a:xfrm>
            <a:off x="1920240" y="1110343"/>
            <a:ext cx="9039497"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Picking up a shovel and moving hundreds of pounds of snow can put a big strain on the heart, as can pushing a heavy snow blower. Cold weather increases heart rate and blood pressure, and makes blood clot more easily and constrict arteries, which decreases blood supply. </a:t>
            </a:r>
            <a:r>
              <a:rPr lang="en-US" sz="2400" b="1" dirty="0"/>
              <a:t>This is true even in healthy people</a:t>
            </a:r>
          </a:p>
          <a:p>
            <a:pPr marL="285750" indent="-285750">
              <a:buFont typeface="Arial" panose="020B0604020202020204" pitchFamily="34" charset="0"/>
              <a:buChar char="•"/>
            </a:pPr>
            <a:r>
              <a:rPr lang="en-US" sz="2400" dirty="0"/>
              <a:t>Avoid lifting shovelfuls of snow. Instead, push the snow. If you must lift it, take tiny shovelfuls and use caution</a:t>
            </a:r>
          </a:p>
          <a:p>
            <a:pPr marL="285750" indent="-285750">
              <a:buFont typeface="Arial" panose="020B0604020202020204" pitchFamily="34" charset="0"/>
              <a:buChar char="•"/>
            </a:pPr>
            <a:r>
              <a:rPr lang="en-US" sz="2400" dirty="0"/>
              <a:t>Don’t work to the point of exhaustion. Take frequent breaks</a:t>
            </a:r>
          </a:p>
          <a:p>
            <a:pPr marL="285750" indent="-285750">
              <a:buFont typeface="Arial" panose="020B0604020202020204" pitchFamily="34" charset="0"/>
              <a:buChar char="•"/>
            </a:pPr>
            <a:r>
              <a:rPr lang="en-US" sz="2400" dirty="0"/>
              <a:t>Don’t pick up a shovel without a doctor’s permission if you have a history of heart disease. If you feel dizziness or tightness in the chest, stop immediately</a:t>
            </a:r>
          </a:p>
          <a:p>
            <a:pPr marL="285750" indent="-285750">
              <a:buFont typeface="Arial" panose="020B0604020202020204" pitchFamily="34" charset="0"/>
              <a:buChar char="•"/>
            </a:pPr>
            <a:r>
              <a:rPr lang="en-US" sz="2400" dirty="0"/>
              <a:t>Do not shovel after eating or while smoking. Doing so can put extra strain on your heart</a:t>
            </a:r>
          </a:p>
        </p:txBody>
      </p:sp>
    </p:spTree>
    <p:extLst>
      <p:ext uri="{BB962C8B-B14F-4D97-AF65-F5344CB8AC3E}">
        <p14:creationId xmlns:p14="http://schemas.microsoft.com/office/powerpoint/2010/main" val="342778168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522</TotalTime>
  <Words>1420</Words>
  <Application>Microsoft Office PowerPoint</Application>
  <PresentationFormat>Widescreen</PresentationFormat>
  <Paragraphs>79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Franklin Gothic Book</vt:lpstr>
      <vt:lpstr>Franklin Gothic Demi</vt:lpstr>
      <vt:lpstr>Franklin Gothic Heavy</vt:lpstr>
      <vt:lpstr>roboto</vt:lpstr>
      <vt:lpstr>Crop</vt:lpstr>
      <vt:lpstr>PowerPoint Presentation</vt:lpstr>
      <vt:lpstr>PowerPoint Presentation</vt:lpstr>
      <vt:lpstr>PowerPoint Presentation</vt:lpstr>
      <vt:lpstr>Emergency Kits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Grand Forks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Intern1</dc:creator>
  <cp:lastModifiedBy>Gannon</cp:lastModifiedBy>
  <cp:revision>32</cp:revision>
  <dcterms:created xsi:type="dcterms:W3CDTF">2018-05-17T13:14:03Z</dcterms:created>
  <dcterms:modified xsi:type="dcterms:W3CDTF">2021-10-13T19:34:54Z</dcterms:modified>
</cp:coreProperties>
</file>